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5" r:id="rId4"/>
    <p:sldId id="259" r:id="rId5"/>
    <p:sldId id="260" r:id="rId6"/>
    <p:sldId id="261" r:id="rId7"/>
    <p:sldId id="262" r:id="rId8"/>
    <p:sldId id="297" r:id="rId9"/>
    <p:sldId id="391" r:id="rId10"/>
    <p:sldId id="263" r:id="rId11"/>
    <p:sldId id="382" r:id="rId12"/>
    <p:sldId id="383" r:id="rId13"/>
    <p:sldId id="384" r:id="rId14"/>
    <p:sldId id="355" r:id="rId15"/>
    <p:sldId id="386" r:id="rId16"/>
    <p:sldId id="387" r:id="rId17"/>
    <p:sldId id="388" r:id="rId18"/>
    <p:sldId id="389" r:id="rId19"/>
    <p:sldId id="390" r:id="rId20"/>
    <p:sldId id="372" r:id="rId21"/>
    <p:sldId id="274" r:id="rId22"/>
    <p:sldId id="364" r:id="rId23"/>
    <p:sldId id="281" r:id="rId24"/>
    <p:sldId id="275" r:id="rId25"/>
    <p:sldId id="276" r:id="rId26"/>
    <p:sldId id="277" r:id="rId27"/>
    <p:sldId id="278" r:id="rId28"/>
    <p:sldId id="283" r:id="rId29"/>
    <p:sldId id="284" r:id="rId30"/>
    <p:sldId id="309" r:id="rId31"/>
    <p:sldId id="310" r:id="rId32"/>
    <p:sldId id="288" r:id="rId33"/>
    <p:sldId id="289" r:id="rId34"/>
    <p:sldId id="311"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9/14/2021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14/09/2021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09 Safar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17 </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September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2021 </a:t>
            </a:r>
          </a:p>
          <a:p>
            <a:pPr algn="ctr" fontAlgn="auto">
              <a:spcBef>
                <a:spcPts val="0"/>
              </a:spcBef>
              <a:spcAft>
                <a:spcPts val="0"/>
              </a:spcAft>
              <a:defRPr/>
            </a:pPr>
            <a:r>
              <a:rPr lang="en-US"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45365"/>
            <a:ext cx="1258553" cy="150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bodyPr>
          <a:lstStyle/>
          <a:p>
            <a:pPr algn="ctr"/>
            <a:r>
              <a:rPr lang="en-US" sz="4400" b="1" dirty="0" err="1">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Jabatan</a:t>
            </a:r>
            <a:r>
              <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 H</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al </a:t>
            </a:r>
            <a:r>
              <a:rPr lang="en-US" sz="4400" b="1" dirty="0" err="1">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E</a:t>
            </a:r>
            <a:r>
              <a:rPr lang="en-US" sz="4400" b="1" dirty="0" err="1"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hwal</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 </a:t>
            </a:r>
            <a:r>
              <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A</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gama </a:t>
            </a:r>
            <a:r>
              <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T</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erengganu</a:t>
            </a:r>
            <a:endPar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endParaRPr>
          </a:p>
        </p:txBody>
      </p:sp>
      <p:sp>
        <p:nvSpPr>
          <p:cNvPr id="11" name="Rectangle 10"/>
          <p:cNvSpPr/>
          <p:nvPr/>
        </p:nvSpPr>
        <p:spPr>
          <a:xfrm>
            <a:off x="-89361" y="3305180"/>
            <a:ext cx="9229503" cy="2308324"/>
          </a:xfrm>
          <a:prstGeom prst="rect">
            <a:avLst/>
          </a:prstGeom>
          <a:noFill/>
          <a:scene3d>
            <a:camera prst="perspectiveAbove"/>
            <a:lightRig rig="threePt" dir="t"/>
          </a:scene3d>
          <a:sp3d>
            <a:bevelT/>
            <a:bevelB prst="relaxedInset"/>
          </a:sp3d>
        </p:spPr>
        <p:txBody>
          <a:bodyPr wrap="square">
            <a:spAutoFit/>
            <a:sp3d extrusionH="57150">
              <a:bevelT w="38100" h="38100" prst="angle"/>
            </a:sp3d>
          </a:bodyPr>
          <a:lstStyle/>
          <a:p>
            <a:pPr algn="ctr" fontAlgn="auto">
              <a:spcBef>
                <a:spcPts val="0"/>
              </a:spcBef>
              <a:spcAft>
                <a:spcPts val="0"/>
              </a:spcAft>
              <a:defRPr/>
            </a:pPr>
            <a:r>
              <a:rPr lang="ms-MY" sz="7200" b="1" dirty="0">
                <a:ln w="38100" cmpd="sng">
                  <a:solidFill>
                    <a:schemeClr val="bg1">
                      <a:alpha val="98000"/>
                    </a:schemeClr>
                  </a:solidFill>
                  <a:prstDash val="solid"/>
                </a:ln>
                <a:blipFill>
                  <a:blip r:embed="rId4">
                    <a:alphaModFix amt="71000"/>
                  </a:blip>
                  <a:stretch>
                    <a:fillRect l="-2430" t="868" r="-3692" b="670"/>
                  </a:stretch>
                </a:blipFill>
                <a:effectLst>
                  <a:innerShdw blurRad="177800">
                    <a:schemeClr val="accent3">
                      <a:lumMod val="50000"/>
                    </a:schemeClr>
                  </a:innerShdw>
                </a:effectLst>
              </a:rPr>
              <a:t>MENDEPANI </a:t>
            </a:r>
            <a:r>
              <a:rPr lang="ms-MY" sz="7200" b="1" dirty="0" smtClean="0">
                <a:ln w="38100" cmpd="sng">
                  <a:solidFill>
                    <a:schemeClr val="bg1">
                      <a:alpha val="98000"/>
                    </a:schemeClr>
                  </a:solidFill>
                  <a:prstDash val="solid"/>
                </a:ln>
                <a:blipFill>
                  <a:blip r:embed="rId4">
                    <a:alphaModFix amt="71000"/>
                  </a:blip>
                  <a:stretch>
                    <a:fillRect l="-2430" t="868" r="-3692" b="670"/>
                  </a:stretch>
                </a:blipFill>
                <a:effectLst>
                  <a:innerShdw blurRad="177800">
                    <a:schemeClr val="accent3">
                      <a:lumMod val="50000"/>
                    </a:schemeClr>
                  </a:innerShdw>
                </a:effectLst>
              </a:rPr>
              <a:t>CABARAN    ZAMAN FITNAH   </a:t>
            </a:r>
            <a:endParaRPr lang="ms-MY" sz="7200" b="1" dirty="0">
              <a:ln w="38100" cmpd="sng">
                <a:solidFill>
                  <a:schemeClr val="bg1">
                    <a:alpha val="98000"/>
                  </a:schemeClr>
                </a:solidFill>
                <a:prstDash val="solid"/>
              </a:ln>
              <a:blipFill>
                <a:blip r:embed="rId4">
                  <a:alphaModFix amt="71000"/>
                </a:blip>
                <a:stretch>
                  <a:fillRect l="-2430" t="868" r="-3692" b="670"/>
                </a:stretch>
              </a:blipFill>
              <a:effectLst>
                <a:innerShdw blurRad="177800">
                  <a:schemeClr val="accent3">
                    <a:lumMod val="50000"/>
                  </a:schemeClr>
                </a:innerShdw>
              </a:effectLst>
            </a:endParaRPr>
          </a:p>
        </p:txBody>
      </p:sp>
      <p:sp>
        <p:nvSpPr>
          <p:cNvPr id="9" name="Rectangle 5"/>
          <p:cNvSpPr txBox="1">
            <a:spLocks noChangeArrowheads="1"/>
          </p:cNvSpPr>
          <p:nvPr/>
        </p:nvSpPr>
        <p:spPr>
          <a:xfrm>
            <a:off x="2572376" y="2487609"/>
            <a:ext cx="4343400"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Rounded MT Bold" pitchFamily="34" charset="0"/>
                <a:cs typeface="Arial" pitchFamily="34" charset="0"/>
              </a:rPr>
              <a:t>KHUTBAH MULTIMEDIA</a:t>
            </a:r>
          </a:p>
          <a:p>
            <a:pPr marL="0" indent="0" algn="ctr">
              <a:buNone/>
            </a:pPr>
            <a:r>
              <a:rPr lang="ms-MY"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Rounded MT Bold" pitchFamily="34" charset="0"/>
                <a:cs typeface="Arial" pitchFamily="34" charset="0"/>
              </a:rPr>
              <a:t>Siri: </a:t>
            </a:r>
            <a:r>
              <a:rPr lang="ms-MY" sz="1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Rounded MT Bold" pitchFamily="34" charset="0"/>
                <a:cs typeface="Arial" pitchFamily="34" charset="0"/>
              </a:rPr>
              <a:t>36 /2021</a:t>
            </a:r>
            <a:endPar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110501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196110" y="2209800"/>
            <a:ext cx="8763000" cy="2819400"/>
          </a:xfrm>
          <a:prstGeom prst="rect">
            <a:avLst/>
          </a:prstGeom>
          <a:solidFill>
            <a:schemeClr val="accent6">
              <a:lumMod val="60000"/>
              <a:lumOff val="40000"/>
              <a:alpha val="7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srgbClr val="00B0F0"/>
                </a:solidFill>
                <a:latin typeface="Arial Black" pitchFamily="34" charset="0"/>
              </a:rPr>
              <a:t>Kedua: </a:t>
            </a:r>
            <a:r>
              <a:rPr lang="sv-SE" sz="2800" dirty="0" smtClean="0">
                <a:solidFill>
                  <a:schemeClr val="tx1"/>
                </a:solidFill>
                <a:latin typeface="Arial Black" pitchFamily="34" charset="0"/>
              </a:rPr>
              <a:t>Fitnah </a:t>
            </a:r>
            <a:r>
              <a:rPr lang="sv-SE" sz="2800" dirty="0">
                <a:solidFill>
                  <a:schemeClr val="tx1"/>
                </a:solidFill>
                <a:latin typeface="Arial Black" pitchFamily="34" charset="0"/>
              </a:rPr>
              <a:t>syahawat iaitu melayan nafsu dan tunduk kepada kehendak diri. Fitnah ini biasanya berlaku dalam kecenderungan kepada kemewahan dunia, kecantikan wanita, kegilaaan pangkat kebesaran dan seumpamanya. </a:t>
            </a:r>
            <a:endParaRPr lang="sv-SE" sz="2800" dirty="0" smtClean="0">
              <a:solidFill>
                <a:schemeClr val="tx1"/>
              </a:solidFill>
              <a:latin typeface="Arial Black" pitchFamily="34" charset="0"/>
            </a:endParaRPr>
          </a:p>
        </p:txBody>
      </p:sp>
      <p:sp>
        <p:nvSpPr>
          <p:cNvPr id="9" name="Plaque 8"/>
          <p:cNvSpPr/>
          <p:nvPr/>
        </p:nvSpPr>
        <p:spPr>
          <a:xfrm>
            <a:off x="152400" y="547954"/>
            <a:ext cx="4916901"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Pembahagian FITNAH</a:t>
            </a:r>
            <a:endParaRPr lang="en-US" sz="2800" dirty="0"/>
          </a:p>
        </p:txBody>
      </p:sp>
      <p:sp>
        <p:nvSpPr>
          <p:cNvPr id="10" name="Curved Left Arrow 9"/>
          <p:cNvSpPr/>
          <p:nvPr/>
        </p:nvSpPr>
        <p:spPr>
          <a:xfrm rot="19100311">
            <a:off x="5462699" y="120003"/>
            <a:ext cx="1090392" cy="2177694"/>
          </a:xfrm>
          <a:prstGeom prst="curvedLeftArrow">
            <a:avLst>
              <a:gd name="adj1" fmla="val 25000"/>
              <a:gd name="adj2" fmla="val 50000"/>
              <a:gd name="adj3" fmla="val 40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48274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7000" r="-7000"/>
          </a:stretch>
        </a:blipFill>
        <a:effectLst/>
      </p:bgPr>
    </p:bg>
    <p:spTree>
      <p:nvGrpSpPr>
        <p:cNvPr id="1" name=""/>
        <p:cNvGrpSpPr/>
        <p:nvPr/>
      </p:nvGrpSpPr>
      <p:grpSpPr>
        <a:xfrm>
          <a:off x="0" y="0"/>
          <a:ext cx="0" cy="0"/>
          <a:chOff x="0" y="0"/>
          <a:chExt cx="0" cy="0"/>
        </a:xfrm>
      </p:grpSpPr>
      <p:sp>
        <p:nvSpPr>
          <p:cNvPr id="3" name="Plaque 2"/>
          <p:cNvSpPr/>
          <p:nvPr/>
        </p:nvSpPr>
        <p:spPr>
          <a:xfrm>
            <a:off x="1066800" y="23149"/>
            <a:ext cx="7261136"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dalam </a:t>
            </a:r>
            <a:endPar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ayat 14</a:t>
            </a:r>
            <a:endParaRPr lang="en-US" sz="2800" dirty="0"/>
          </a:p>
        </p:txBody>
      </p:sp>
      <p:sp>
        <p:nvSpPr>
          <p:cNvPr id="8" name="Rectangle 7"/>
          <p:cNvSpPr/>
          <p:nvPr/>
        </p:nvSpPr>
        <p:spPr>
          <a:xfrm>
            <a:off x="381000" y="4114800"/>
            <a:ext cx="8305800" cy="2554545"/>
          </a:xfrm>
          <a:prstGeom prst="rect">
            <a:avLst/>
          </a:prstGeom>
          <a:solidFill>
            <a:schemeClr val="tx1">
              <a:alpha val="46000"/>
            </a:schemeClr>
          </a:solidFill>
        </p:spPr>
        <p:txBody>
          <a:bodyPr wrap="square">
            <a:spAutoFit/>
          </a:bodyPr>
          <a:lstStyle/>
          <a:p>
            <a:pPr algn="ct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Dihiaskan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dijadikan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indah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manusia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kesukaan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benda-benda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diingini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nafsu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iaitu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perempuan-perempuan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anak-pinak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harta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banyak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bertimbun-timbun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emas</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perak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kuda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peliharaan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bertanda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lagi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terlatih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binatang-binatang</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ternak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serta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kebun-kebun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tanaman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Semuanya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itu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ialah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kesenangan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hidup</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di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dunia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Dan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ingatlah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sisi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tempat</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kembali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sebaik-baiknya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iaitu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Syurga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endParaRPr lang="ms-MY"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33" t="-4663" r="-8507" b="-7102"/>
          <a:stretch/>
        </p:blipFill>
        <p:spPr>
          <a:xfrm>
            <a:off x="381000" y="1295400"/>
            <a:ext cx="8305800" cy="2736000"/>
          </a:xfrm>
          <a:prstGeom prst="rect">
            <a:avLst/>
          </a:prstGeom>
          <a:solidFill>
            <a:schemeClr val="bg2">
              <a:lumMod val="90000"/>
              <a:alpha val="82000"/>
            </a:schemeClr>
          </a:solidFill>
        </p:spPr>
      </p:pic>
    </p:spTree>
    <p:extLst>
      <p:ext uri="{BB962C8B-B14F-4D97-AF65-F5344CB8AC3E}">
        <p14:creationId xmlns:p14="http://schemas.microsoft.com/office/powerpoint/2010/main" val="399200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jatuh dan tenggelamnya manusia ke dalam lubuk fitnah</a:t>
            </a:r>
            <a:endParaRPr lang="en-US" sz="2400" dirty="0"/>
          </a:p>
        </p:txBody>
      </p:sp>
      <p:sp>
        <p:nvSpPr>
          <p:cNvPr id="5" name="Rectangle 4"/>
          <p:cNvSpPr/>
          <p:nvPr/>
        </p:nvSpPr>
        <p:spPr>
          <a:xfrm>
            <a:off x="248856" y="1462990"/>
            <a:ext cx="8707556" cy="1327671"/>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1. Kejahilan dan kelemahan ilmu berkenaan kebenaran dan kurang pengetahuan agama sehingga manusia menjadi syak, keliru dan hilang keyakinan.</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7" name="Rectangle 6"/>
          <p:cNvSpPr/>
          <p:nvPr/>
        </p:nvSpPr>
        <p:spPr>
          <a:xfrm>
            <a:off x="248856" y="3534661"/>
            <a:ext cx="8707556" cy="902939"/>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2. Berpaling dari landasan agama dan menurut hawa nafsu serta membiasakan diri dengan maksiat dan dosa.</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8" name="Rectangle 7"/>
          <p:cNvSpPr/>
          <p:nvPr/>
        </p:nvSpPr>
        <p:spPr>
          <a:xfrm>
            <a:off x="327333" y="5181600"/>
            <a:ext cx="8641734" cy="941796"/>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3. Mendahulukan akal ke atas wahyu dan mengutamakan pendapat sendiri di atas hukum syarak.</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27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jatuh dan tenggelamnya manusia ke dalam lubuk fitnah</a:t>
            </a:r>
            <a:endParaRPr lang="en-US" sz="2400" dirty="0"/>
          </a:p>
        </p:txBody>
      </p:sp>
      <p:sp>
        <p:nvSpPr>
          <p:cNvPr id="5" name="Rectangle 4"/>
          <p:cNvSpPr/>
          <p:nvPr/>
        </p:nvSpPr>
        <p:spPr>
          <a:xfrm>
            <a:off x="248856" y="1462990"/>
            <a:ext cx="8707556" cy="1327671"/>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4. Terpengaruh dengan berita palsu atau khabar angin dan membina prinsip dan sikap berasaskan berita yang tidak sahih atau kurang jelas. </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7" name="Rectangle 6"/>
          <p:cNvSpPr/>
          <p:nvPr/>
        </p:nvSpPr>
        <p:spPr>
          <a:xfrm>
            <a:off x="224626" y="3458461"/>
            <a:ext cx="8707556" cy="902939"/>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sv-SE" sz="2400" b="1" dirty="0">
                <a:solidFill>
                  <a:schemeClr val="bg2">
                    <a:lumMod val="50000"/>
                  </a:schemeClr>
                </a:solidFill>
                <a:latin typeface="Arial Rounded MT Bold" panose="020F0704030504030204" pitchFamily="34" charset="0"/>
              </a:rPr>
              <a:t>5. Terpesona dengan kemewahan dunia dan kecantikan perhiasannya. </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8" name="Rectangle 7"/>
          <p:cNvSpPr/>
          <p:nvPr/>
        </p:nvSpPr>
        <p:spPr>
          <a:xfrm>
            <a:off x="281767" y="5029200"/>
            <a:ext cx="8641734" cy="1327671"/>
          </a:xfrm>
          <a:prstGeom prst="rect">
            <a:avLst/>
          </a:prstGeom>
          <a:solidFill>
            <a:schemeClr val="bg1">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6. Memberi keutamaan kepada penampilan lahiriah dengan mengabaikan syakhsiah dalaman dan amalan hati serta pembersihan jiwa. </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2024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 dari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fitnah</a:t>
            </a:r>
            <a:endParaRPr lang="en-US" sz="2800" dirty="0"/>
          </a:p>
        </p:txBody>
      </p:sp>
      <p:sp>
        <p:nvSpPr>
          <p:cNvPr id="9" name="Rectangle 8"/>
          <p:cNvSpPr/>
          <p:nvPr/>
        </p:nvSpPr>
        <p:spPr>
          <a:xfrm>
            <a:off x="342900" y="1295400"/>
            <a:ext cx="8610600" cy="1078077"/>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accent5">
                    <a:lumMod val="50000"/>
                  </a:schemeClr>
                </a:solidFill>
                <a:latin typeface="Arial Black" pitchFamily="34" charset="0"/>
              </a:rPr>
              <a:t>Pertama</a:t>
            </a:r>
            <a:r>
              <a:rPr lang="en-US" sz="2200" dirty="0">
                <a:solidFill>
                  <a:schemeClr val="accent5">
                    <a:lumMod val="50000"/>
                  </a:schemeClr>
                </a:solidFill>
                <a:latin typeface="Arial Black" pitchFamily="34" charset="0"/>
              </a:rPr>
              <a:t> : </a:t>
            </a:r>
            <a:r>
              <a:rPr lang="en-US" sz="2200" dirty="0" err="1">
                <a:solidFill>
                  <a:schemeClr val="accent5">
                    <a:lumMod val="50000"/>
                  </a:schemeClr>
                </a:solidFill>
                <a:latin typeface="Arial Black" pitchFamily="34" charset="0"/>
              </a:rPr>
              <a:t>Mempelajari</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ilmu</a:t>
            </a:r>
            <a:r>
              <a:rPr lang="en-US" sz="2200" dirty="0">
                <a:solidFill>
                  <a:schemeClr val="accent5">
                    <a:lumMod val="50000"/>
                  </a:schemeClr>
                </a:solidFill>
                <a:latin typeface="Arial Black" pitchFamily="34" charset="0"/>
              </a:rPr>
              <a:t> yang </a:t>
            </a:r>
            <a:r>
              <a:rPr lang="en-US" sz="2200" dirty="0" err="1">
                <a:solidFill>
                  <a:schemeClr val="accent5">
                    <a:lumMod val="50000"/>
                  </a:schemeClr>
                </a:solidFill>
                <a:latin typeface="Arial Black" pitchFamily="34" charset="0"/>
              </a:rPr>
              <a:t>bermanfaat</a:t>
            </a:r>
            <a:r>
              <a:rPr lang="en-US" sz="2200" dirty="0">
                <a:solidFill>
                  <a:schemeClr val="accent5">
                    <a:lumMod val="50000"/>
                  </a:schemeClr>
                </a:solidFill>
                <a:latin typeface="Arial Black" pitchFamily="34" charset="0"/>
              </a:rPr>
              <a:t>.</a:t>
            </a:r>
          </a:p>
        </p:txBody>
      </p:sp>
      <p:sp>
        <p:nvSpPr>
          <p:cNvPr id="10" name="Rectangle 9"/>
          <p:cNvSpPr/>
          <p:nvPr/>
        </p:nvSpPr>
        <p:spPr>
          <a:xfrm>
            <a:off x="372204" y="3814395"/>
            <a:ext cx="8610600" cy="1078077"/>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accent5">
                    <a:lumMod val="50000"/>
                  </a:schemeClr>
                </a:solidFill>
                <a:latin typeface="Arial Black" pitchFamily="34" charset="0"/>
              </a:rPr>
              <a:t>Ketiga : Menjauhi persekitaran dan situasi yang suburnya fitnah di dalamnya.</a:t>
            </a:r>
            <a:endParaRPr lang="en-US" sz="2200" dirty="0">
              <a:solidFill>
                <a:schemeClr val="accent5">
                  <a:lumMod val="50000"/>
                </a:schemeClr>
              </a:solidFill>
              <a:latin typeface="Arial Black" pitchFamily="34" charset="0"/>
            </a:endParaRPr>
          </a:p>
        </p:txBody>
      </p:sp>
      <p:sp>
        <p:nvSpPr>
          <p:cNvPr id="11" name="Rectangle 10"/>
          <p:cNvSpPr/>
          <p:nvPr/>
        </p:nvSpPr>
        <p:spPr>
          <a:xfrm>
            <a:off x="372204" y="2543323"/>
            <a:ext cx="8610600" cy="1078077"/>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accent5">
                    <a:lumMod val="50000"/>
                  </a:schemeClr>
                </a:solidFill>
                <a:latin typeface="Arial Black" pitchFamily="34" charset="0"/>
              </a:rPr>
              <a:t>Kedua</a:t>
            </a:r>
            <a:r>
              <a:rPr lang="en-US" sz="2200" dirty="0">
                <a:solidFill>
                  <a:schemeClr val="accent5">
                    <a:lumMod val="50000"/>
                  </a:schemeClr>
                </a:solidFill>
                <a:latin typeface="Arial Black" pitchFamily="34" charset="0"/>
              </a:rPr>
              <a:t> : </a:t>
            </a:r>
            <a:r>
              <a:rPr lang="en-US" sz="2200" dirty="0" err="1">
                <a:solidFill>
                  <a:schemeClr val="accent5">
                    <a:lumMod val="50000"/>
                  </a:schemeClr>
                </a:solidFill>
                <a:latin typeface="Arial Black" pitchFamily="34" charset="0"/>
              </a:rPr>
              <a:t>Berpegang</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teguh</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dengan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pedoman</a:t>
            </a:r>
            <a:r>
              <a:rPr lang="en-US" sz="2200" dirty="0">
                <a:solidFill>
                  <a:schemeClr val="accent5">
                    <a:lumMod val="50000"/>
                  </a:schemeClr>
                </a:solidFill>
                <a:latin typeface="Arial Black" pitchFamily="34" charset="0"/>
              </a:rPr>
              <a:t> al Quran </a:t>
            </a:r>
            <a:r>
              <a:rPr lang="en-US" sz="2200" dirty="0" err="1">
                <a:solidFill>
                  <a:schemeClr val="accent5">
                    <a:lumMod val="50000"/>
                  </a:schemeClr>
                </a:solidFill>
                <a:latin typeface="Arial Black" pitchFamily="34" charset="0"/>
              </a:rPr>
              <a:t>dan</a:t>
            </a:r>
            <a:r>
              <a:rPr lang="en-US" sz="2200" dirty="0">
                <a:solidFill>
                  <a:schemeClr val="accent5">
                    <a:lumMod val="50000"/>
                  </a:schemeClr>
                </a:solidFill>
                <a:latin typeface="Arial Black" pitchFamily="34" charset="0"/>
              </a:rPr>
              <a:t> al </a:t>
            </a:r>
            <a:r>
              <a:rPr lang="en-US" sz="2200" dirty="0" err="1">
                <a:solidFill>
                  <a:schemeClr val="accent5">
                    <a:lumMod val="50000"/>
                  </a:schemeClr>
                </a:solidFill>
                <a:latin typeface="Arial Black" pitchFamily="34" charset="0"/>
              </a:rPr>
              <a:t>Sunnah</a:t>
            </a:r>
            <a:r>
              <a:rPr lang="en-US" sz="2200" dirty="0">
                <a:solidFill>
                  <a:schemeClr val="accent5">
                    <a:lumMod val="50000"/>
                  </a:schemeClr>
                </a:solidFill>
                <a:latin typeface="Arial Black" pitchFamily="34" charset="0"/>
              </a:rPr>
              <a:t>.</a:t>
            </a:r>
          </a:p>
        </p:txBody>
      </p:sp>
      <p:sp>
        <p:nvSpPr>
          <p:cNvPr id="12" name="Rectangle 11"/>
          <p:cNvSpPr/>
          <p:nvPr/>
        </p:nvSpPr>
        <p:spPr>
          <a:xfrm>
            <a:off x="372204" y="5085467"/>
            <a:ext cx="8610600" cy="1239133"/>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accent5">
                    <a:lumMod val="50000"/>
                  </a:schemeClr>
                </a:solidFill>
                <a:latin typeface="Arial Black" pitchFamily="34" charset="0"/>
              </a:rPr>
              <a:t>Keempat : Melazimi jamaah kaum muslimin dan kepimpinan mereka yang memahami secara matang tentang kemaslahatan umat. </a:t>
            </a:r>
            <a:endParaRPr lang="en-US" sz="2200" dirty="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11128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 dari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fitnah</a:t>
            </a:r>
            <a:endParaRPr lang="en-US" sz="2800" dirty="0"/>
          </a:p>
        </p:txBody>
      </p:sp>
      <p:sp>
        <p:nvSpPr>
          <p:cNvPr id="9" name="Rectangle 8"/>
          <p:cNvSpPr/>
          <p:nvPr/>
        </p:nvSpPr>
        <p:spPr>
          <a:xfrm>
            <a:off x="342900" y="1295400"/>
            <a:ext cx="8610600" cy="12192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v-SE" sz="2400" dirty="0">
                <a:solidFill>
                  <a:schemeClr val="accent5">
                    <a:lumMod val="50000"/>
                  </a:schemeClr>
                </a:solidFill>
                <a:latin typeface="Arial Black" pitchFamily="34" charset="0"/>
              </a:rPr>
              <a:t>Kelima : Menjaga lidah dan pertuturan dari menjadi penyebar fitnah serta banyak berdiam untuk kebaikan diri</a:t>
            </a:r>
            <a:endParaRPr lang="en-US" sz="2400" dirty="0">
              <a:solidFill>
                <a:schemeClr val="accent5">
                  <a:lumMod val="50000"/>
                </a:schemeClr>
              </a:solidFill>
              <a:latin typeface="Arial Black" pitchFamily="34" charset="0"/>
            </a:endParaRPr>
          </a:p>
        </p:txBody>
      </p:sp>
      <p:sp>
        <p:nvSpPr>
          <p:cNvPr id="7" name="Rectangle 6"/>
          <p:cNvSpPr/>
          <p:nvPr/>
        </p:nvSpPr>
        <p:spPr>
          <a:xfrm>
            <a:off x="677885" y="3657600"/>
            <a:ext cx="8085115" cy="2590800"/>
          </a:xfrm>
          <a:prstGeom prst="rect">
            <a:avLst/>
          </a:prstGeom>
          <a:solidFill>
            <a:schemeClr val="accent4">
              <a:lumMod val="40000"/>
              <a:lumOff val="60000"/>
              <a:alpha val="6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i="1" dirty="0">
                <a:solidFill>
                  <a:schemeClr val="accent4">
                    <a:lumMod val="75000"/>
                  </a:schemeClr>
                </a:solidFill>
                <a:latin typeface="Arial Black" pitchFamily="34" charset="0"/>
              </a:rPr>
              <a:t>Dari 'Uqbah ibn 'Amir ra, katanya: </a:t>
            </a:r>
          </a:p>
          <a:p>
            <a:pPr algn="ctr"/>
            <a:r>
              <a:rPr lang="sv-SE" sz="2400" i="1" dirty="0" smtClean="0">
                <a:solidFill>
                  <a:schemeClr val="accent4">
                    <a:lumMod val="75000"/>
                  </a:schemeClr>
                </a:solidFill>
                <a:latin typeface="Arial Black" pitchFamily="34" charset="0"/>
              </a:rPr>
              <a:t>Aku </a:t>
            </a:r>
            <a:r>
              <a:rPr lang="sv-SE" sz="2400" i="1" dirty="0">
                <a:solidFill>
                  <a:schemeClr val="accent4">
                    <a:lumMod val="75000"/>
                  </a:schemeClr>
                </a:solidFill>
                <a:latin typeface="Arial Black" pitchFamily="34" charset="0"/>
              </a:rPr>
              <a:t>bertanya</a:t>
            </a:r>
            <a:r>
              <a:rPr lang="sv-SE" sz="2400" i="1" dirty="0" smtClean="0">
                <a:solidFill>
                  <a:schemeClr val="accent4">
                    <a:lumMod val="75000"/>
                  </a:schemeClr>
                </a:solidFill>
                <a:latin typeface="Arial Black" pitchFamily="34" charset="0"/>
              </a:rPr>
              <a:t>: "</a:t>
            </a:r>
            <a:r>
              <a:rPr lang="sv-SE" sz="2400" i="1" dirty="0">
                <a:solidFill>
                  <a:schemeClr val="accent4">
                    <a:lumMod val="75000"/>
                  </a:schemeClr>
                </a:solidFill>
                <a:latin typeface="Arial Black" pitchFamily="34" charset="0"/>
              </a:rPr>
              <a:t>Wahai Rasulullah! Apakah itu keselamatan? Baginda </a:t>
            </a:r>
            <a:r>
              <a:rPr lang="sv-SE" sz="2400" i="1" dirty="0" smtClean="0">
                <a:solidFill>
                  <a:schemeClr val="accent4">
                    <a:lumMod val="75000"/>
                  </a:schemeClr>
                </a:solidFill>
                <a:latin typeface="Arial Black" pitchFamily="34" charset="0"/>
              </a:rPr>
              <a:t>SAW </a:t>
            </a:r>
            <a:r>
              <a:rPr lang="sv-SE" sz="2400" i="1" dirty="0">
                <a:solidFill>
                  <a:schemeClr val="accent4">
                    <a:lumMod val="75000"/>
                  </a:schemeClr>
                </a:solidFill>
                <a:latin typeface="Arial Black" pitchFamily="34" charset="0"/>
              </a:rPr>
              <a:t>menjawab: "Tahan lidahmu, nikmati kelapangan rumahmu dan tangisi dosa </a:t>
            </a:r>
            <a:r>
              <a:rPr lang="sv-SE" sz="2400" i="1" dirty="0" smtClean="0">
                <a:solidFill>
                  <a:schemeClr val="accent4">
                    <a:lumMod val="75000"/>
                  </a:schemeClr>
                </a:solidFill>
                <a:latin typeface="Arial Black" pitchFamily="34" charset="0"/>
              </a:rPr>
              <a:t>kesalahanmu</a:t>
            </a:r>
          </a:p>
        </p:txBody>
      </p:sp>
      <p:sp>
        <p:nvSpPr>
          <p:cNvPr id="8" name="Plaque 7"/>
          <p:cNvSpPr/>
          <p:nvPr/>
        </p:nvSpPr>
        <p:spPr>
          <a:xfrm>
            <a:off x="342900" y="3124200"/>
            <a:ext cx="3118528" cy="6096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a:t>
            </a:r>
            <a:endParaRPr lang="en-US" sz="2000" dirty="0"/>
          </a:p>
        </p:txBody>
      </p:sp>
      <p:sp>
        <p:nvSpPr>
          <p:cNvPr id="2" name="Rectangle 1"/>
          <p:cNvSpPr/>
          <p:nvPr/>
        </p:nvSpPr>
        <p:spPr>
          <a:xfrm>
            <a:off x="6400800" y="5863635"/>
            <a:ext cx="2279214" cy="369332"/>
          </a:xfrm>
          <a:prstGeom prst="rect">
            <a:avLst/>
          </a:prstGeom>
        </p:spPr>
        <p:txBody>
          <a:bodyPr wrap="none">
            <a:spAutoFit/>
          </a:bodyPr>
          <a:lstStyle/>
          <a:p>
            <a:r>
              <a:rPr lang="ms-MY"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 </a:t>
            </a:r>
            <a:r>
              <a:rPr lang="ms-MY"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 (</a:t>
            </a:r>
            <a:r>
              <a:rPr lang="en-MY" dirty="0" err="1"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Riwayat</a:t>
            </a:r>
            <a:r>
              <a:rPr lang="en-MY"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 al-</a:t>
            </a:r>
            <a:r>
              <a:rPr lang="en-MY" dirty="0" err="1"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Tirmizi</a:t>
            </a:r>
            <a:r>
              <a:rPr lang="en-MY"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a:t>
            </a:r>
            <a:endParaRPr lang="ms-MY"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897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 dari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fitnah</a:t>
            </a:r>
            <a:endParaRPr lang="en-US" sz="2800" dirty="0"/>
          </a:p>
        </p:txBody>
      </p:sp>
      <p:sp>
        <p:nvSpPr>
          <p:cNvPr id="9" name="Rectangle 8"/>
          <p:cNvSpPr/>
          <p:nvPr/>
        </p:nvSpPr>
        <p:spPr>
          <a:xfrm>
            <a:off x="342900" y="1295400"/>
            <a:ext cx="8610600"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v-SE" sz="2400" dirty="0">
                <a:solidFill>
                  <a:schemeClr val="accent5">
                    <a:lumMod val="50000"/>
                  </a:schemeClr>
                </a:solidFill>
                <a:latin typeface="Arial Black" pitchFamily="34" charset="0"/>
              </a:rPr>
              <a:t>Keenam : Banyak  beribadat dan memberi penuh tumpuan kepadanya</a:t>
            </a:r>
            <a:endParaRPr lang="en-US" sz="2400" dirty="0">
              <a:solidFill>
                <a:schemeClr val="accent5">
                  <a:lumMod val="50000"/>
                </a:schemeClr>
              </a:solidFill>
              <a:latin typeface="Arial Black" pitchFamily="34" charset="0"/>
            </a:endParaRPr>
          </a:p>
        </p:txBody>
      </p:sp>
      <p:sp>
        <p:nvSpPr>
          <p:cNvPr id="7" name="Rectangle 6"/>
          <p:cNvSpPr/>
          <p:nvPr/>
        </p:nvSpPr>
        <p:spPr>
          <a:xfrm>
            <a:off x="685601" y="3295984"/>
            <a:ext cx="8085115" cy="2590800"/>
          </a:xfrm>
          <a:prstGeom prst="rect">
            <a:avLst/>
          </a:prstGeom>
          <a:solidFill>
            <a:schemeClr val="accent4">
              <a:lumMod val="40000"/>
              <a:lumOff val="60000"/>
              <a:alpha val="6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ar-AE" sz="4800" dirty="0" smtClean="0">
                <a:ln w="0"/>
                <a:solidFill>
                  <a:schemeClr val="tx1"/>
                </a:solidFill>
                <a:effectLst>
                  <a:outerShdw blurRad="38100" dist="19050" dir="2700000" algn="tl" rotWithShape="0">
                    <a:schemeClr val="dk1">
                      <a:alpha val="40000"/>
                    </a:schemeClr>
                  </a:outerShdw>
                </a:effectLst>
                <a:latin typeface="Arial Black" pitchFamily="34" charset="0"/>
              </a:rPr>
              <a:t>العِبادةُ في الهرَجِ </a:t>
            </a:r>
            <a:r>
              <a:rPr lang="ar-AE" sz="4800" dirty="0">
                <a:ln w="0"/>
                <a:solidFill>
                  <a:schemeClr val="tx1"/>
                </a:solidFill>
                <a:effectLst>
                  <a:outerShdw blurRad="38100" dist="19050" dir="2700000" algn="tl" rotWithShape="0">
                    <a:schemeClr val="dk1">
                      <a:alpha val="40000"/>
                    </a:schemeClr>
                  </a:outerShdw>
                </a:effectLst>
                <a:latin typeface="Arial Black" pitchFamily="34" charset="0"/>
              </a:rPr>
              <a:t>كالهِجرةِ إليَّ </a:t>
            </a:r>
            <a:endParaRPr lang="en-US" sz="4800" dirty="0" smtClean="0">
              <a:ln w="0"/>
              <a:solidFill>
                <a:schemeClr val="tx1"/>
              </a:solidFill>
              <a:effectLst>
                <a:outerShdw blurRad="38100" dist="19050" dir="2700000" algn="tl" rotWithShape="0">
                  <a:schemeClr val="dk1">
                    <a:alpha val="40000"/>
                  </a:schemeClr>
                </a:outerShdw>
              </a:effectLst>
              <a:latin typeface="Arial Black" pitchFamily="34" charset="0"/>
            </a:endParaRPr>
          </a:p>
          <a:p>
            <a:pPr algn="ctr"/>
            <a:endParaRPr lang="en-US" sz="2800" dirty="0" smtClean="0">
              <a:solidFill>
                <a:schemeClr val="tx1"/>
              </a:solidFill>
              <a:latin typeface="Arial Black" pitchFamily="34" charset="0"/>
            </a:endParaRPr>
          </a:p>
          <a:p>
            <a:pPr algn="ctr"/>
            <a:r>
              <a:rPr lang="sv-SE" sz="2800" i="1" dirty="0">
                <a:solidFill>
                  <a:schemeClr val="accent4">
                    <a:lumMod val="75000"/>
                  </a:schemeClr>
                </a:solidFill>
                <a:latin typeface="Arial Black" pitchFamily="34" charset="0"/>
              </a:rPr>
              <a:t>Bermaksud: “Beribadat di saat fitnah seperti berhijrah ke </a:t>
            </a:r>
            <a:r>
              <a:rPr lang="sv-SE" sz="2800" i="1" dirty="0" smtClean="0">
                <a:solidFill>
                  <a:schemeClr val="accent4">
                    <a:lumMod val="75000"/>
                  </a:schemeClr>
                </a:solidFill>
                <a:latin typeface="Arial Black" pitchFamily="34" charset="0"/>
              </a:rPr>
              <a:t>tempatku"</a:t>
            </a:r>
            <a:endParaRPr lang="en-US" sz="2800" dirty="0">
              <a:solidFill>
                <a:schemeClr val="tx1"/>
              </a:solidFill>
              <a:latin typeface="Arial Black" pitchFamily="34" charset="0"/>
            </a:endParaRPr>
          </a:p>
        </p:txBody>
      </p:sp>
      <p:sp>
        <p:nvSpPr>
          <p:cNvPr id="8" name="Plaque 7"/>
          <p:cNvSpPr/>
          <p:nvPr/>
        </p:nvSpPr>
        <p:spPr>
          <a:xfrm>
            <a:off x="342900" y="2819400"/>
            <a:ext cx="3118528" cy="6096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a:t>
            </a:r>
            <a:endParaRPr lang="en-US" sz="2000" dirty="0"/>
          </a:p>
        </p:txBody>
      </p:sp>
      <p:sp>
        <p:nvSpPr>
          <p:cNvPr id="2" name="Rectangle 1"/>
          <p:cNvSpPr/>
          <p:nvPr/>
        </p:nvSpPr>
        <p:spPr>
          <a:xfrm>
            <a:off x="6744499" y="6178702"/>
            <a:ext cx="2018501" cy="369332"/>
          </a:xfrm>
          <a:prstGeom prst="rect">
            <a:avLst/>
          </a:prstGeom>
        </p:spPr>
        <p:txBody>
          <a:bodyPr wrap="none">
            <a:spAutoFit/>
          </a:bodyPr>
          <a:lstStyle/>
          <a:p>
            <a:r>
              <a:rPr lang="ms-MY"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(Riwayat Muslim) </a:t>
            </a:r>
            <a:endParaRPr lang="ms-MY"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776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 dari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fitnah</a:t>
            </a:r>
            <a:endParaRPr lang="en-US" sz="2800" dirty="0"/>
          </a:p>
        </p:txBody>
      </p:sp>
      <p:sp>
        <p:nvSpPr>
          <p:cNvPr id="9" name="Rectangle 8"/>
          <p:cNvSpPr/>
          <p:nvPr/>
        </p:nvSpPr>
        <p:spPr>
          <a:xfrm>
            <a:off x="342900" y="1295400"/>
            <a:ext cx="8610600"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solidFill>
                  <a:schemeClr val="accent5">
                    <a:lumMod val="50000"/>
                  </a:schemeClr>
                </a:solidFill>
                <a:latin typeface="Arial Black" pitchFamily="34" charset="0"/>
              </a:rPr>
              <a:t>Ketujuh : Sentiasa berdoa dan berlindung kepada Allah dan mencari keselamatan di sisinya</a:t>
            </a:r>
            <a:endParaRPr lang="en-US" sz="2400" dirty="0">
              <a:solidFill>
                <a:schemeClr val="accent5">
                  <a:lumMod val="50000"/>
                </a:schemeClr>
              </a:solidFill>
              <a:latin typeface="Arial Black" pitchFamily="34" charset="0"/>
            </a:endParaRPr>
          </a:p>
        </p:txBody>
      </p:sp>
      <p:sp>
        <p:nvSpPr>
          <p:cNvPr id="7" name="Rectangle 6"/>
          <p:cNvSpPr/>
          <p:nvPr/>
        </p:nvSpPr>
        <p:spPr>
          <a:xfrm>
            <a:off x="669204" y="3073886"/>
            <a:ext cx="8085115" cy="3104816"/>
          </a:xfrm>
          <a:prstGeom prst="rect">
            <a:avLst/>
          </a:prstGeom>
          <a:solidFill>
            <a:schemeClr val="accent4">
              <a:lumMod val="40000"/>
              <a:lumOff val="60000"/>
              <a:alpha val="6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ar-AE" sz="4000" dirty="0">
                <a:ln w="0"/>
                <a:solidFill>
                  <a:schemeClr val="tx1"/>
                </a:solidFill>
                <a:effectLst>
                  <a:outerShdw blurRad="38100" dist="19050" dir="2700000" algn="tl" rotWithShape="0">
                    <a:schemeClr val="dk1">
                      <a:alpha val="40000"/>
                    </a:schemeClr>
                  </a:outerShdw>
                </a:effectLst>
                <a:latin typeface="Arial Black" pitchFamily="34" charset="0"/>
              </a:rPr>
              <a:t>اللَّهُمَّ إنِّي أعوذُ بكَ من الفِتَنِ، </a:t>
            </a:r>
            <a:endParaRPr lang="en-US" sz="4000" dirty="0" smtClean="0">
              <a:ln w="0"/>
              <a:solidFill>
                <a:schemeClr val="tx1"/>
              </a:solidFill>
              <a:effectLst>
                <a:outerShdw blurRad="38100" dist="19050" dir="2700000" algn="tl" rotWithShape="0">
                  <a:schemeClr val="dk1">
                    <a:alpha val="40000"/>
                  </a:schemeClr>
                </a:outerShdw>
              </a:effectLst>
              <a:latin typeface="Arial Black" pitchFamily="34" charset="0"/>
            </a:endParaRPr>
          </a:p>
          <a:p>
            <a:pPr algn="ctr"/>
            <a:r>
              <a:rPr lang="ar-AE" sz="4000" dirty="0" smtClean="0">
                <a:ln w="0"/>
                <a:solidFill>
                  <a:schemeClr val="tx1"/>
                </a:solidFill>
                <a:effectLst>
                  <a:outerShdw blurRad="38100" dist="19050" dir="2700000" algn="tl" rotWithShape="0">
                    <a:schemeClr val="dk1">
                      <a:alpha val="40000"/>
                    </a:schemeClr>
                  </a:outerShdw>
                </a:effectLst>
                <a:latin typeface="Arial Black" pitchFamily="34" charset="0"/>
              </a:rPr>
              <a:t>ما </a:t>
            </a:r>
            <a:r>
              <a:rPr lang="ar-AE" sz="4000" dirty="0">
                <a:ln w="0"/>
                <a:solidFill>
                  <a:schemeClr val="tx1"/>
                </a:solidFill>
                <a:effectLst>
                  <a:outerShdw blurRad="38100" dist="19050" dir="2700000" algn="tl" rotWithShape="0">
                    <a:schemeClr val="dk1">
                      <a:alpha val="40000"/>
                    </a:schemeClr>
                  </a:outerShdw>
                </a:effectLst>
                <a:latin typeface="Arial Black" pitchFamily="34" charset="0"/>
              </a:rPr>
              <a:t>ظهَرَ منها، وما </a:t>
            </a:r>
            <a:r>
              <a:rPr lang="ar-AE" sz="4000" dirty="0" smtClean="0">
                <a:ln w="0"/>
                <a:solidFill>
                  <a:schemeClr val="tx1"/>
                </a:solidFill>
                <a:effectLst>
                  <a:outerShdw blurRad="38100" dist="19050" dir="2700000" algn="tl" rotWithShape="0">
                    <a:schemeClr val="dk1">
                      <a:alpha val="40000"/>
                    </a:schemeClr>
                  </a:outerShdw>
                </a:effectLst>
                <a:latin typeface="Arial Black" pitchFamily="34" charset="0"/>
              </a:rPr>
              <a:t>بطَنَ</a:t>
            </a:r>
            <a:endParaRPr lang="en-US" sz="4000" dirty="0" smtClean="0">
              <a:ln w="0"/>
              <a:solidFill>
                <a:schemeClr val="tx1"/>
              </a:solidFill>
              <a:effectLst>
                <a:outerShdw blurRad="38100" dist="19050" dir="2700000" algn="tl" rotWithShape="0">
                  <a:schemeClr val="dk1">
                    <a:alpha val="40000"/>
                  </a:schemeClr>
                </a:outerShdw>
              </a:effectLst>
              <a:latin typeface="Arial Black" pitchFamily="34" charset="0"/>
            </a:endParaRPr>
          </a:p>
          <a:p>
            <a:pPr algn="ctr"/>
            <a:endParaRPr lang="en-US" sz="2000" dirty="0" smtClean="0">
              <a:solidFill>
                <a:schemeClr val="tx1"/>
              </a:solidFill>
              <a:latin typeface="Arial Black" pitchFamily="34" charset="0"/>
            </a:endParaRPr>
          </a:p>
          <a:p>
            <a:pPr algn="ctr"/>
            <a:r>
              <a:rPr lang="sv-SE" sz="2800" i="1" dirty="0">
                <a:solidFill>
                  <a:schemeClr val="accent4">
                    <a:lumMod val="75000"/>
                  </a:schemeClr>
                </a:solidFill>
                <a:latin typeface="Arial Black" pitchFamily="34" charset="0"/>
              </a:rPr>
              <a:t>Bermaksud : "Ya Allah! Aku mohon perlindunganmu dari fitnah yang zahir dan batin."</a:t>
            </a:r>
            <a:endParaRPr lang="en-US" sz="2800" dirty="0">
              <a:solidFill>
                <a:schemeClr val="tx1"/>
              </a:solidFill>
              <a:latin typeface="Arial Black" pitchFamily="34" charset="0"/>
            </a:endParaRPr>
          </a:p>
        </p:txBody>
      </p:sp>
      <p:sp>
        <p:nvSpPr>
          <p:cNvPr id="8" name="Plaque 7"/>
          <p:cNvSpPr/>
          <p:nvPr/>
        </p:nvSpPr>
        <p:spPr>
          <a:xfrm>
            <a:off x="329396" y="2545902"/>
            <a:ext cx="3118528" cy="6096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 Nabi SAW</a:t>
            </a:r>
            <a:endParaRPr lang="en-US" sz="2000" dirty="0"/>
          </a:p>
        </p:txBody>
      </p:sp>
      <p:sp>
        <p:nvSpPr>
          <p:cNvPr id="2" name="Rectangle 1"/>
          <p:cNvSpPr/>
          <p:nvPr/>
        </p:nvSpPr>
        <p:spPr>
          <a:xfrm>
            <a:off x="6744499" y="6337354"/>
            <a:ext cx="2005742" cy="369332"/>
          </a:xfrm>
          <a:prstGeom prst="rect">
            <a:avLst/>
          </a:prstGeom>
        </p:spPr>
        <p:txBody>
          <a:bodyPr wrap="none">
            <a:spAutoFit/>
          </a:bodyPr>
          <a:lstStyle/>
          <a:p>
            <a:r>
              <a:rPr lang="ms-MY"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(Riwayat </a:t>
            </a:r>
            <a:r>
              <a:rPr lang="ms-MY"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Ahmad) </a:t>
            </a:r>
            <a:endParaRPr lang="ms-MY"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139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4000" r="-24000"/>
          </a:stretch>
        </a:blipFill>
        <a:effectLst/>
      </p:bgPr>
    </p:bg>
    <p:spTree>
      <p:nvGrpSpPr>
        <p:cNvPr id="1" name=""/>
        <p:cNvGrpSpPr/>
        <p:nvPr/>
      </p:nvGrpSpPr>
      <p:grpSpPr>
        <a:xfrm>
          <a:off x="0" y="0"/>
          <a:ext cx="0" cy="0"/>
          <a:chOff x="0" y="0"/>
          <a:chExt cx="0" cy="0"/>
        </a:xfrm>
      </p:grpSpPr>
      <p:sp>
        <p:nvSpPr>
          <p:cNvPr id="5" name="Rectangle 4"/>
          <p:cNvSpPr/>
          <p:nvPr/>
        </p:nvSpPr>
        <p:spPr>
          <a:xfrm>
            <a:off x="381000" y="4114800"/>
            <a:ext cx="8305800" cy="2246769"/>
          </a:xfrm>
          <a:prstGeom prst="rect">
            <a:avLst/>
          </a:prstGeom>
          <a:solidFill>
            <a:schemeClr val="tx1">
              <a:alpha val="46000"/>
            </a:schemeClr>
          </a:solidFill>
        </p:spPr>
        <p:txBody>
          <a:bodyPr wrap="square">
            <a:spAutoFit/>
          </a:bodyPr>
          <a:lstStyle/>
          <a:p>
            <a:pPr algn="just"/>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Bermaksud:Demi masa, Sesungguhnya manusia itu dalam kerugian. Kecuali orang-orang yang beriman dan beramal salih, dan mereka pula berpesan-pesan dengan kebenaran serta berpesan-pesan dengan sabar</a:t>
            </a:r>
            <a:endPar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2362200" y="338269"/>
            <a:ext cx="4573688" cy="646331"/>
          </a:xfrm>
          <a:prstGeom prst="rect">
            <a:avLst/>
          </a:prstGeom>
        </p:spPr>
        <p:txBody>
          <a:bodyPr wrap="none">
            <a:spAutoFit/>
          </a:bodyPr>
          <a:lstStyle/>
          <a:p>
            <a:pPr algn="ctr"/>
            <a:r>
              <a:rPr lang="ar-AE" sz="3600" b="1" dirty="0">
                <a:ln w="10160">
                  <a:solidFill>
                    <a:srgbClr val="C00000"/>
                  </a:solidFill>
                  <a:prstDash val="solid"/>
                </a:ln>
                <a:solidFill>
                  <a:srgbClr val="FFFFFF"/>
                </a:solidFill>
                <a:effectLst>
                  <a:outerShdw blurRad="38100" dist="22860" dir="5400000" algn="tl" rotWithShape="0">
                    <a:srgbClr val="000000">
                      <a:alpha val="30000"/>
                    </a:srgbClr>
                  </a:outerShdw>
                </a:effectLst>
                <a:latin typeface="Arial Black" pitchFamily="34" charset="0"/>
              </a:rPr>
              <a:t>أعوذ بالله من الشيطان الرجيم</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7" t="2477" r="791" b="-1226"/>
          <a:stretch/>
        </p:blipFill>
        <p:spPr>
          <a:xfrm>
            <a:off x="228600" y="1080000"/>
            <a:ext cx="8640000" cy="2844000"/>
          </a:xfrm>
          <a:prstGeom prst="rect">
            <a:avLst/>
          </a:prstGeom>
        </p:spPr>
      </p:pic>
    </p:spTree>
    <p:extLst>
      <p:ext uri="{BB962C8B-B14F-4D97-AF65-F5344CB8AC3E}">
        <p14:creationId xmlns:p14="http://schemas.microsoft.com/office/powerpoint/2010/main" val="88786057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a:effectLst>
            <a:glow>
              <a:schemeClr val="accent3">
                <a:satMod val="175000"/>
                <a:alpha val="40000"/>
              </a:schemeClr>
            </a:glow>
            <a:outerShdw blurRad="50800" dist="50800" dir="5400000" sx="1000" sy="1000" algn="ctr" rotWithShape="0">
              <a:srgbClr val="000000">
                <a:alpha val="43137"/>
              </a:srgbClr>
            </a:outerShdw>
            <a:softEdge rad="165100"/>
          </a:effectLst>
          <a:scene3d>
            <a:camera prst="orthographicFront"/>
            <a:lightRig rig="threePt" dir="t"/>
          </a:scene3d>
          <a:sp3d>
            <a:bevelT w="139700" prst="cross"/>
            <a:bevelB prst="relaxedInset"/>
          </a:sp3d>
        </p:spPr>
        <p:txBody>
          <a:bodyPr wrap="square">
            <a:spAutoFit/>
            <a:sp3d extrusionH="57150">
              <a:bevelT w="38100" h="38100" prst="angle"/>
            </a:sp3d>
          </a:bodyPr>
          <a:lstStyle/>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بَارَكَ اللهُ لِي وَلَكُمْ فِي الْقُرْآنِ الْعَظِيْمِ.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وَنَفَعَنِي وَاِيِّاكُمْ بِمَا فِيْهِ مِنَ الآيَاتِ وَالذِّكْرِ الْحَكِيْمِ.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وَتَقَبَّلَ الله مِنِّي وَمِنْكُمْ </a:t>
            </a:r>
            <a:r>
              <a:rPr lang="ar-SA"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تِلاوَتَهُ</a:t>
            </a:r>
            <a:endParaRPr lang="en-US"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endParaRPr>
          </a:p>
          <a:p>
            <a:pPr algn="ctr" rtl="1"/>
            <a:r>
              <a:rPr lang="ar-SA" sz="4800" b="1" dirty="0" smtClean="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 اِنَّهُ </a:t>
            </a:r>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هُوَاالسَّمِيْعُ الْعَلِيْمُ.</a:t>
            </a:r>
          </a:p>
          <a:p>
            <a:pPr algn="ctr" rtl="1"/>
            <a:r>
              <a:rPr lang="ar-SA" sz="4800" b="1" dirty="0">
                <a:ln w="10541" cmpd="sng">
                  <a:solidFill>
                    <a:srgbClr val="00B050"/>
                  </a:solidFill>
                  <a:prstDash val="solid"/>
                </a:ln>
                <a:solidFill>
                  <a:schemeClr val="accent3">
                    <a:lumMod val="50000"/>
                  </a:schemeClr>
                </a:solidFill>
                <a:effectLst>
                  <a:outerShdw blurRad="50800" dist="38100" dir="5400000" algn="t" rotWithShape="0">
                    <a:prstClr val="black">
                      <a:alpha val="40000"/>
                    </a:prstClr>
                  </a:outerShdw>
                </a:effectLst>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73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800" y="1066800"/>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31264"/>
            <a:ext cx="9144000" cy="286232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سَيِّدَنَا مُحَمَّدًا عَبْدُهُ وَرَسُوْلُهُ الدَّاعِى إِلَى رِضْوَانِهِ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50001" y="4014438"/>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menyeru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keredhaan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205" y="1066800"/>
            <a:ext cx="857256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 وِعَلَى آلِهِ وَأَصْحَابِهِ وَسَلِّمْ تَسْلِيْمًا كِثيْرًا</a:t>
            </a:r>
          </a:p>
        </p:txBody>
      </p:sp>
      <p:sp>
        <p:nvSpPr>
          <p:cNvPr id="4" name="TextBox 3"/>
          <p:cNvSpPr txBox="1"/>
          <p:nvPr/>
        </p:nvSpPr>
        <p:spPr>
          <a:xfrm>
            <a:off x="533400" y="3276222"/>
            <a:ext cx="7952851" cy="3046988"/>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sampaikan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sebanyak-banyaknya</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76450" y="1066800"/>
            <a:ext cx="8492730" cy="2308324"/>
          </a:xfrm>
          <a:prstGeom prst="rect">
            <a:avLst/>
          </a:prstGeom>
          <a:solidFill>
            <a:srgbClr val="7030A0">
              <a:alpha val="51000"/>
            </a:srgb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فِيْمَا أَمَر</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وَانْتَهُوْا عَمَّا نَهَى عَنْهُ وَزَجَر</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4403" y="3810000"/>
            <a:ext cx="8603458"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Jauhilah</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dilarang</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dicegahnya</a:t>
            </a:r>
            <a:r>
              <a:rPr lang="en-U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10236" y="990600"/>
            <a:ext cx="9067800" cy="461665"/>
          </a:xfrm>
          <a:prstGeom prst="rect">
            <a:avLst/>
          </a:prstGeom>
        </p:spPr>
        <p:txBody>
          <a:bodyPr wrap="square">
            <a:spAutoFit/>
          </a:bodyPr>
          <a:lstStyle/>
          <a:p>
            <a:pPr algn="ctr" fontAlgn="auto">
              <a:spcBef>
                <a:spcPts val="0"/>
              </a:spcBef>
              <a:spcAft>
                <a:spcPts val="0"/>
              </a:spcAft>
              <a:defRPr/>
            </a:pPr>
            <a:r>
              <a:rPr lang="nb-NO"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09 </a:t>
            </a:r>
            <a:r>
              <a:rPr lang="nb-NO"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Safar 1443H  </a:t>
            </a:r>
            <a:r>
              <a:rPr lang="nb-NO"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17 </a:t>
            </a:r>
            <a:r>
              <a:rPr lang="nb-NO"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September 2021M</a:t>
            </a:r>
          </a:p>
        </p:txBody>
      </p:sp>
      <p:sp>
        <p:nvSpPr>
          <p:cNvPr id="4" name="Rectangle 3"/>
          <p:cNvSpPr/>
          <p:nvPr/>
        </p:nvSpPr>
        <p:spPr>
          <a:xfrm>
            <a:off x="1952246" y="152400"/>
            <a:ext cx="5577168" cy="923330"/>
          </a:xfrm>
          <a:prstGeom prst="rect">
            <a:avLst/>
          </a:prstGeom>
          <a:noFill/>
        </p:spPr>
        <p:txBody>
          <a:bodyPr wrap="none" lIns="91440" tIns="45720" rIns="91440" bIns="45720">
            <a:spAutoFit/>
          </a:bodyPr>
          <a:lstStyle/>
          <a:p>
            <a:pPr algn="ct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dirty="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5" name="Rectangle 4"/>
          <p:cNvSpPr/>
          <p:nvPr/>
        </p:nvSpPr>
        <p:spPr>
          <a:xfrm>
            <a:off x="35767" y="1600200"/>
            <a:ext cx="8865588" cy="4286785"/>
          </a:xfrm>
          <a:prstGeom prst="rect">
            <a:avLst/>
          </a:prstGeom>
        </p:spPr>
        <p:txBody>
          <a:bodyPr wrap="square">
            <a:prstTxWarp prst="textCanDown">
              <a:avLst/>
            </a:prstTxWarp>
            <a:spAutoFit/>
            <a:scene3d>
              <a:camera prst="orthographicFront"/>
              <a:lightRig rig="threePt" dir="t"/>
            </a:scene3d>
            <a:sp3d extrusionH="57150">
              <a:bevelT w="38100" h="38100" prst="angle"/>
            </a:sp3d>
          </a:bodyPr>
          <a:lstStyle/>
          <a:p>
            <a:pPr algn="ctr" fontAlgn="auto">
              <a:spcBef>
                <a:spcPts val="0"/>
              </a:spcBef>
              <a:spcAft>
                <a:spcPts val="0"/>
              </a:spcAft>
              <a:defRPr/>
            </a:pPr>
            <a:r>
              <a:rPr lang="en-US" sz="7200" dirty="0" smtClean="0">
                <a:ln w="0">
                  <a:solidFill>
                    <a:schemeClr val="bg2">
                      <a:lumMod val="50000"/>
                    </a:schemeClr>
                  </a:solidFill>
                </a:ln>
                <a:effectLst>
                  <a:outerShdw blurRad="38100" dist="19050" dir="2700000" algn="tl" rotWithShape="0">
                    <a:schemeClr val="dk1">
                      <a:alpha val="40000"/>
                    </a:schemeClr>
                  </a:outerShdw>
                </a:effectLst>
                <a:latin typeface="Arial Black" panose="020B0A04020102020204" pitchFamily="34" charset="0"/>
              </a:rPr>
              <a:t>MENDEPANI</a:t>
            </a:r>
          </a:p>
          <a:p>
            <a:pPr algn="ctr" fontAlgn="auto">
              <a:spcBef>
                <a:spcPts val="0"/>
              </a:spcBef>
              <a:spcAft>
                <a:spcPts val="0"/>
              </a:spcAft>
              <a:defRPr/>
            </a:pPr>
            <a:r>
              <a:rPr lang="en-US" sz="7200" dirty="0" smtClean="0">
                <a:ln w="0">
                  <a:solidFill>
                    <a:schemeClr val="bg2">
                      <a:lumMod val="50000"/>
                    </a:schemeClr>
                  </a:solidFill>
                </a:ln>
                <a:effectLst>
                  <a:outerShdw blurRad="38100" dist="19050" dir="2700000" algn="tl" rotWithShape="0">
                    <a:schemeClr val="dk1">
                      <a:alpha val="40000"/>
                    </a:schemeClr>
                  </a:outerShdw>
                </a:effectLst>
                <a:latin typeface="Arial Black" panose="020B0A04020102020204" pitchFamily="34" charset="0"/>
              </a:rPr>
              <a:t> CABARAN</a:t>
            </a:r>
          </a:p>
          <a:p>
            <a:pPr algn="ctr" fontAlgn="auto">
              <a:spcBef>
                <a:spcPts val="0"/>
              </a:spcBef>
              <a:spcAft>
                <a:spcPts val="0"/>
              </a:spcAft>
              <a:defRPr/>
            </a:pPr>
            <a:r>
              <a:rPr lang="en-US" sz="7200" dirty="0" smtClean="0">
                <a:ln w="0">
                  <a:solidFill>
                    <a:schemeClr val="bg2">
                      <a:lumMod val="50000"/>
                    </a:schemeClr>
                  </a:solidFill>
                </a:ln>
                <a:effectLst>
                  <a:outerShdw blurRad="38100" dist="19050" dir="2700000" algn="tl" rotWithShape="0">
                    <a:schemeClr val="dk1">
                      <a:alpha val="40000"/>
                    </a:schemeClr>
                  </a:outerShdw>
                </a:effectLst>
                <a:latin typeface="Arial Black" panose="020B0A04020102020204" pitchFamily="34" charset="0"/>
              </a:rPr>
              <a:t> </a:t>
            </a:r>
            <a:r>
              <a:rPr lang="en-US" sz="7200" dirty="0">
                <a:ln w="0">
                  <a:solidFill>
                    <a:schemeClr val="bg2">
                      <a:lumMod val="50000"/>
                    </a:schemeClr>
                  </a:solidFill>
                </a:ln>
                <a:effectLst>
                  <a:outerShdw blurRad="38100" dist="19050" dir="2700000" algn="tl" rotWithShape="0">
                    <a:schemeClr val="dk1">
                      <a:alpha val="40000"/>
                    </a:schemeClr>
                  </a:outerShdw>
                </a:effectLst>
                <a:latin typeface="Arial Black" panose="020B0A04020102020204" pitchFamily="34" charset="0"/>
              </a:rPr>
              <a:t>ZAMAN FITNAH</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232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2438400" y="1518531"/>
            <a:ext cx="6629400" cy="862144"/>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solidFill>
                  <a:schemeClr val="tx1"/>
                </a:solidFill>
                <a:latin typeface="Arial Black" pitchFamily="34" charset="0"/>
              </a:rPr>
              <a:t>Ujian </a:t>
            </a:r>
            <a:r>
              <a:rPr lang="sv-SE" sz="2400" dirty="0">
                <a:solidFill>
                  <a:schemeClr val="tx1"/>
                </a:solidFill>
                <a:latin typeface="Arial Black" pitchFamily="34" charset="0"/>
              </a:rPr>
              <a:t>yang menggugat keimanan dan mengganggu ketenteraman hidup</a:t>
            </a:r>
            <a:endParaRPr lang="sv-SE" sz="2400" dirty="0" smtClean="0">
              <a:solidFill>
                <a:schemeClr val="tx1"/>
              </a:solidFill>
              <a:latin typeface="Arial Black" pitchFamily="34" charset="0"/>
            </a:endParaRPr>
          </a:p>
        </p:txBody>
      </p:sp>
      <p:sp>
        <p:nvSpPr>
          <p:cNvPr id="5" name="Curved Left Arrow 4"/>
          <p:cNvSpPr/>
          <p:nvPr/>
        </p:nvSpPr>
        <p:spPr>
          <a:xfrm rot="18063047">
            <a:off x="4974592" y="-234669"/>
            <a:ext cx="871212" cy="1997426"/>
          </a:xfrm>
          <a:prstGeom prst="curvedLeftArrow">
            <a:avLst>
              <a:gd name="adj1" fmla="val 25000"/>
              <a:gd name="adj2" fmla="val 50000"/>
              <a:gd name="adj3" fmla="val 3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381000" y="306744"/>
            <a:ext cx="4141406"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Istilah FITNAH</a:t>
            </a:r>
            <a:endParaRPr lang="en-US" sz="2800" dirty="0"/>
          </a:p>
        </p:txBody>
      </p:sp>
      <p:sp>
        <p:nvSpPr>
          <p:cNvPr id="8" name="Rectangle 7"/>
          <p:cNvSpPr/>
          <p:nvPr/>
        </p:nvSpPr>
        <p:spPr>
          <a:xfrm>
            <a:off x="381000" y="4023484"/>
            <a:ext cx="8763000" cy="2605916"/>
          </a:xfrm>
          <a:prstGeom prst="rect">
            <a:avLst/>
          </a:prstGeom>
          <a:solidFill>
            <a:schemeClr val="accent6">
              <a:lumMod val="60000"/>
              <a:lumOff val="40000"/>
              <a:alpha val="7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rgbClr val="00B0F0"/>
                </a:solidFill>
                <a:latin typeface="Arial Black" pitchFamily="34" charset="0"/>
              </a:rPr>
              <a:t>Pertama: </a:t>
            </a:r>
            <a:r>
              <a:rPr lang="sv-SE" sz="2400" dirty="0">
                <a:solidFill>
                  <a:schemeClr val="tx1"/>
                </a:solidFill>
                <a:latin typeface="Arial Black" pitchFamily="34" charset="0"/>
              </a:rPr>
              <a:t>Fitnah syubuhat iaitu kekeliruan yang timbul sehingga sukar untuk dibezakan antara kebenaran dan kebatilan, antara yang halal dan yang haram. Punca utama fitnah ini ialah kejahilan dan tiada ilmu pengetahuan sehingga tidak dapat membezakan antara kebaikan dan keburukan, petujuk (hidayah) dan kesesatan.</a:t>
            </a:r>
            <a:endParaRPr lang="sv-SE" sz="2400" dirty="0" smtClean="0">
              <a:solidFill>
                <a:schemeClr val="tx1"/>
              </a:solidFill>
              <a:latin typeface="Arial Black" pitchFamily="34" charset="0"/>
            </a:endParaRPr>
          </a:p>
        </p:txBody>
      </p:sp>
      <p:sp>
        <p:nvSpPr>
          <p:cNvPr id="9" name="Plaque 8"/>
          <p:cNvSpPr/>
          <p:nvPr/>
        </p:nvSpPr>
        <p:spPr>
          <a:xfrm>
            <a:off x="170449" y="2790068"/>
            <a:ext cx="4916901"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Pembahagian FITNAH</a:t>
            </a:r>
            <a:endParaRPr lang="en-US" sz="2800" dirty="0"/>
          </a:p>
        </p:txBody>
      </p:sp>
      <p:sp>
        <p:nvSpPr>
          <p:cNvPr id="10" name="Curved Left Arrow 9"/>
          <p:cNvSpPr/>
          <p:nvPr/>
        </p:nvSpPr>
        <p:spPr>
          <a:xfrm rot="18063047">
            <a:off x="5521487" y="2205805"/>
            <a:ext cx="871212" cy="1997426"/>
          </a:xfrm>
          <a:prstGeom prst="curvedLeftArrow">
            <a:avLst>
              <a:gd name="adj1" fmla="val 25000"/>
              <a:gd name="adj2" fmla="val 50000"/>
              <a:gd name="adj3" fmla="val 3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1066800" y="23149"/>
            <a:ext cx="7261136"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dalam </a:t>
            </a:r>
            <a:endPar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Fathir</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8</a:t>
            </a:r>
            <a:endParaRPr lang="en-US" sz="2800" dirty="0"/>
          </a:p>
        </p:txBody>
      </p:sp>
      <p:sp>
        <p:nvSpPr>
          <p:cNvPr id="8" name="Rectangle 7"/>
          <p:cNvSpPr/>
          <p:nvPr/>
        </p:nvSpPr>
        <p:spPr>
          <a:xfrm>
            <a:off x="424404" y="3581400"/>
            <a:ext cx="8305800" cy="2246769"/>
          </a:xfrm>
          <a:prstGeom prst="rect">
            <a:avLst/>
          </a:prstGeom>
          <a:solidFill>
            <a:schemeClr val="tx1">
              <a:alpha val="46000"/>
            </a:schemeClr>
          </a:solidFill>
        </p:spPr>
        <p:txBody>
          <a:bodyPr wrap="square">
            <a:spAutoFit/>
          </a:bodyPr>
          <a:lstStyle/>
          <a:p>
            <a:pPr algn="ct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Bermaksud</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Maka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fikirkanlah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adakah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orang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diperelokkan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amal</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buruknya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oleh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Syaitan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lalu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memandangnya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mempercayainya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baik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bolehkah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disifatkan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orang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menjalankan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peraturan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ditetapkan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memberi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hidayah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sebaliknya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Kerana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sesungguhnya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menyesatkan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sesiapa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dikehendakiNya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juga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memberi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hidayah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petunjuk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sesiapa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dikehendakiNya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endParaRPr lang="ms-MY"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467" t="3785" r="1294" b="44698"/>
          <a:stretch/>
        </p:blipFill>
        <p:spPr>
          <a:xfrm>
            <a:off x="416688" y="1815307"/>
            <a:ext cx="8498712" cy="1224000"/>
          </a:xfrm>
          <a:prstGeom prst="rect">
            <a:avLst/>
          </a:prstGeom>
          <a:solidFill>
            <a:schemeClr val="bg2">
              <a:lumMod val="90000"/>
              <a:alpha val="81000"/>
            </a:schemeClr>
          </a:solidFill>
        </p:spPr>
      </p:pic>
    </p:spTree>
    <p:extLst>
      <p:ext uri="{BB962C8B-B14F-4D97-AF65-F5344CB8AC3E}">
        <p14:creationId xmlns:p14="http://schemas.microsoft.com/office/powerpoint/2010/main" val="2876866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6187965</TotalTime>
  <Words>1286</Words>
  <Application>Microsoft Office PowerPoint</Application>
  <PresentationFormat>On-screen Show (4:3)</PresentationFormat>
  <Paragraphs>140</Paragraphs>
  <Slides>35</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35</vt:i4>
      </vt:variant>
    </vt:vector>
  </HeadingPairs>
  <TitlesOfParts>
    <vt:vector size="52"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182</cp:revision>
  <dcterms:created xsi:type="dcterms:W3CDTF">2017-12-24T04:47:57Z</dcterms:created>
  <dcterms:modified xsi:type="dcterms:W3CDTF">2021-09-14T02:19:10Z</dcterms:modified>
</cp:coreProperties>
</file>